
<file path=[Content_Types].xml><?xml version="1.0" encoding="utf-8"?>
<Types xmlns="http://schemas.openxmlformats.org/package/2006/content-types">
  <Default Extension="1" ContentType="image/jpe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22"/>
  </p:notesMasterIdLst>
  <p:sldIdLst>
    <p:sldId id="256" r:id="rId5"/>
    <p:sldId id="258" r:id="rId6"/>
    <p:sldId id="1550" r:id="rId7"/>
    <p:sldId id="1538" r:id="rId8"/>
    <p:sldId id="1539" r:id="rId9"/>
    <p:sldId id="270" r:id="rId10"/>
    <p:sldId id="267" r:id="rId11"/>
    <p:sldId id="1544" r:id="rId12"/>
    <p:sldId id="1536" r:id="rId13"/>
    <p:sldId id="1552" r:id="rId14"/>
    <p:sldId id="1545" r:id="rId15"/>
    <p:sldId id="262" r:id="rId16"/>
    <p:sldId id="305" r:id="rId17"/>
    <p:sldId id="1547" r:id="rId18"/>
    <p:sldId id="1541" r:id="rId19"/>
    <p:sldId id="1542" r:id="rId20"/>
    <p:sldId id="1543" r:id="rId21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FCA20C-7F28-094B-E79C-6516F20167AF}" name="Lori E Chambers" initials="LC" userId="S::LChambers@bcsc.bc.ca::1aaa5810-d63c-4add-ac1b-e6bd5ef96e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143"/>
    <a:srgbClr val="F2F2F2"/>
    <a:srgbClr val="68A9B4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8959" autoAdjust="0"/>
  </p:normalViewPr>
  <p:slideViewPr>
    <p:cSldViewPr snapToGrid="0">
      <p:cViewPr varScale="1">
        <p:scale>
          <a:sx n="65" d="100"/>
          <a:sy n="65" d="100"/>
        </p:scale>
        <p:origin x="23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93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E2B05E-A7F2-445B-B367-CAAD252B3A4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9653A4-CD5F-41AE-917A-77BA46C1D98C}">
      <dgm:prSet custT="1"/>
      <dgm:spPr>
        <a:solidFill>
          <a:srgbClr val="68A9B4"/>
        </a:solidFill>
        <a:ln>
          <a:noFill/>
        </a:ln>
      </dgm:spPr>
      <dgm:t>
        <a:bodyPr/>
        <a:lstStyle/>
        <a:p>
          <a:r>
            <a:rPr lang="en-US" sz="3200" b="1">
              <a:solidFill>
                <a:srgbClr val="032143"/>
              </a:solidFill>
            </a:rPr>
            <a:t>Public Awareness and Education</a:t>
          </a:r>
          <a:endParaRPr lang="en-US" sz="3200" b="1" dirty="0">
            <a:solidFill>
              <a:srgbClr val="032143"/>
            </a:solidFill>
          </a:endParaRPr>
        </a:p>
      </dgm:t>
    </dgm:pt>
    <dgm:pt modelId="{9B0C02C2-8646-4CB2-A27E-EE594D488FF1}" type="parTrans" cxnId="{6A32E918-58EA-4781-B06B-A418DC13D080}">
      <dgm:prSet/>
      <dgm:spPr/>
      <dgm:t>
        <a:bodyPr/>
        <a:lstStyle/>
        <a:p>
          <a:endParaRPr lang="en-US"/>
        </a:p>
      </dgm:t>
    </dgm:pt>
    <dgm:pt modelId="{4B6DD3AF-7403-4C98-811A-05F416AB518A}" type="sibTrans" cxnId="{6A32E918-58EA-4781-B06B-A418DC13D080}">
      <dgm:prSet/>
      <dgm:spPr/>
      <dgm:t>
        <a:bodyPr/>
        <a:lstStyle/>
        <a:p>
          <a:endParaRPr lang="en-US"/>
        </a:p>
      </dgm:t>
    </dgm:pt>
    <dgm:pt modelId="{1977829D-79B3-4065-9E23-F26D620F3592}">
      <dgm:prSet custT="1"/>
      <dgm:spPr>
        <a:solidFill>
          <a:srgbClr val="68A9B4"/>
        </a:solidFill>
        <a:ln>
          <a:noFill/>
        </a:ln>
      </dgm:spPr>
      <dgm:t>
        <a:bodyPr/>
        <a:lstStyle/>
        <a:p>
          <a:r>
            <a:rPr lang="en-US" sz="3200" b="1">
              <a:solidFill>
                <a:srgbClr val="032143"/>
              </a:solidFill>
            </a:rPr>
            <a:t>Disruption</a:t>
          </a:r>
          <a:endParaRPr lang="en-US" sz="3200" b="1" dirty="0">
            <a:solidFill>
              <a:srgbClr val="032143"/>
            </a:solidFill>
          </a:endParaRPr>
        </a:p>
      </dgm:t>
    </dgm:pt>
    <dgm:pt modelId="{D40B61FD-E5EF-487C-A04B-94023741F2FE}" type="parTrans" cxnId="{6231C7D1-0BD1-4764-933F-3AD12AD7A53C}">
      <dgm:prSet/>
      <dgm:spPr/>
      <dgm:t>
        <a:bodyPr/>
        <a:lstStyle/>
        <a:p>
          <a:endParaRPr lang="en-US"/>
        </a:p>
      </dgm:t>
    </dgm:pt>
    <dgm:pt modelId="{CD9EE6F4-8771-4B1D-8B1F-3FB547C6934F}" type="sibTrans" cxnId="{6231C7D1-0BD1-4764-933F-3AD12AD7A53C}">
      <dgm:prSet/>
      <dgm:spPr/>
      <dgm:t>
        <a:bodyPr/>
        <a:lstStyle/>
        <a:p>
          <a:endParaRPr lang="en-US"/>
        </a:p>
      </dgm:t>
    </dgm:pt>
    <dgm:pt modelId="{5A7BE35A-876C-4D65-85CF-E764443DE7B8}">
      <dgm:prSet custT="1"/>
      <dgm:spPr>
        <a:solidFill>
          <a:srgbClr val="68A9B4"/>
        </a:solidFill>
        <a:ln>
          <a:noFill/>
        </a:ln>
      </dgm:spPr>
      <dgm:t>
        <a:bodyPr/>
        <a:lstStyle/>
        <a:p>
          <a:r>
            <a:rPr lang="en-US" sz="3200" b="1">
              <a:solidFill>
                <a:srgbClr val="032143"/>
              </a:solidFill>
            </a:rPr>
            <a:t>National Collaboration</a:t>
          </a:r>
          <a:endParaRPr lang="en-US" sz="3200" b="1" dirty="0">
            <a:solidFill>
              <a:srgbClr val="032143"/>
            </a:solidFill>
          </a:endParaRPr>
        </a:p>
      </dgm:t>
    </dgm:pt>
    <dgm:pt modelId="{5A39D489-6B6F-4E74-A71D-91537F5E27B4}" type="parTrans" cxnId="{01AF3D45-61C9-463D-AD71-A58454C72868}">
      <dgm:prSet/>
      <dgm:spPr/>
      <dgm:t>
        <a:bodyPr/>
        <a:lstStyle/>
        <a:p>
          <a:endParaRPr lang="en-US"/>
        </a:p>
      </dgm:t>
    </dgm:pt>
    <dgm:pt modelId="{101B28E1-6B99-4F22-A896-26CB8C0FC521}" type="sibTrans" cxnId="{01AF3D45-61C9-463D-AD71-A58454C72868}">
      <dgm:prSet/>
      <dgm:spPr/>
      <dgm:t>
        <a:bodyPr/>
        <a:lstStyle/>
        <a:p>
          <a:endParaRPr lang="en-US"/>
        </a:p>
      </dgm:t>
    </dgm:pt>
    <dgm:pt modelId="{37E6AD99-B14B-4F8A-A13A-14497ED7C710}">
      <dgm:prSet custT="1"/>
      <dgm:spPr>
        <a:solidFill>
          <a:srgbClr val="68A9B4"/>
        </a:solidFill>
        <a:ln>
          <a:noFill/>
        </a:ln>
      </dgm:spPr>
      <dgm:t>
        <a:bodyPr/>
        <a:lstStyle/>
        <a:p>
          <a:r>
            <a:rPr lang="en-US" sz="3200" b="1">
              <a:solidFill>
                <a:srgbClr val="032143"/>
              </a:solidFill>
            </a:rPr>
            <a:t>International Collaboration</a:t>
          </a:r>
          <a:endParaRPr lang="en-US" sz="3200" b="1" dirty="0">
            <a:solidFill>
              <a:srgbClr val="032143"/>
            </a:solidFill>
          </a:endParaRPr>
        </a:p>
      </dgm:t>
    </dgm:pt>
    <dgm:pt modelId="{D944B4C3-CFF3-4524-8181-11D721383D65}" type="parTrans" cxnId="{FEE54BA8-4DF3-4C16-A475-8C445E1B170B}">
      <dgm:prSet/>
      <dgm:spPr/>
      <dgm:t>
        <a:bodyPr/>
        <a:lstStyle/>
        <a:p>
          <a:endParaRPr lang="en-US"/>
        </a:p>
      </dgm:t>
    </dgm:pt>
    <dgm:pt modelId="{37B288AB-D16B-4AF6-9693-1C0760E83230}" type="sibTrans" cxnId="{FEE54BA8-4DF3-4C16-A475-8C445E1B170B}">
      <dgm:prSet/>
      <dgm:spPr/>
      <dgm:t>
        <a:bodyPr/>
        <a:lstStyle/>
        <a:p>
          <a:endParaRPr lang="en-US"/>
        </a:p>
      </dgm:t>
    </dgm:pt>
    <dgm:pt modelId="{737276AE-87A4-4BC0-A9EE-7F6256E0E9AF}">
      <dgm:prSet custT="1"/>
      <dgm:spPr>
        <a:solidFill>
          <a:srgbClr val="68A9B4"/>
        </a:solidFill>
        <a:ln>
          <a:noFill/>
        </a:ln>
      </dgm:spPr>
      <dgm:t>
        <a:bodyPr/>
        <a:lstStyle/>
        <a:p>
          <a:r>
            <a:rPr lang="en-US" sz="3200" b="1">
              <a:solidFill>
                <a:srgbClr val="032143"/>
              </a:solidFill>
            </a:rPr>
            <a:t>Disciplining Unregistered CTPs</a:t>
          </a:r>
          <a:endParaRPr lang="en-US" sz="3200" b="1" dirty="0">
            <a:solidFill>
              <a:srgbClr val="032143"/>
            </a:solidFill>
          </a:endParaRPr>
        </a:p>
      </dgm:t>
    </dgm:pt>
    <dgm:pt modelId="{5A5BB587-0BB0-497F-8B64-9F0E2FB582A8}" type="parTrans" cxnId="{DBD43977-7FDB-4060-ABA6-2206391A6A96}">
      <dgm:prSet/>
      <dgm:spPr/>
      <dgm:t>
        <a:bodyPr/>
        <a:lstStyle/>
        <a:p>
          <a:endParaRPr lang="en-US"/>
        </a:p>
      </dgm:t>
    </dgm:pt>
    <dgm:pt modelId="{D28318E0-28EE-4A43-93C6-E238D3B1E91C}" type="sibTrans" cxnId="{DBD43977-7FDB-4060-ABA6-2206391A6A96}">
      <dgm:prSet/>
      <dgm:spPr/>
      <dgm:t>
        <a:bodyPr/>
        <a:lstStyle/>
        <a:p>
          <a:endParaRPr lang="en-US"/>
        </a:p>
      </dgm:t>
    </dgm:pt>
    <dgm:pt modelId="{8298935E-3369-4CF0-B128-2FE2EE8C7952}" type="pres">
      <dgm:prSet presAssocID="{3DE2B05E-A7F2-445B-B367-CAAD252B3A4E}" presName="linear" presStyleCnt="0">
        <dgm:presLayoutVars>
          <dgm:animLvl val="lvl"/>
          <dgm:resizeHandles val="exact"/>
        </dgm:presLayoutVars>
      </dgm:prSet>
      <dgm:spPr/>
    </dgm:pt>
    <dgm:pt modelId="{BBB7D0C8-73FA-44D9-8D94-503EE82F4B8B}" type="pres">
      <dgm:prSet presAssocID="{6A9653A4-CD5F-41AE-917A-77BA46C1D98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CC80AB1-3786-4C12-B533-6ED38605BCBA}" type="pres">
      <dgm:prSet presAssocID="{4B6DD3AF-7403-4C98-811A-05F416AB518A}" presName="spacer" presStyleCnt="0"/>
      <dgm:spPr/>
    </dgm:pt>
    <dgm:pt modelId="{13D2E834-0ACD-4B38-B8DF-BC5F881C8239}" type="pres">
      <dgm:prSet presAssocID="{1977829D-79B3-4065-9E23-F26D620F359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12A4AA0-7587-419F-9DFE-321EC350EED6}" type="pres">
      <dgm:prSet presAssocID="{CD9EE6F4-8771-4B1D-8B1F-3FB547C6934F}" presName="spacer" presStyleCnt="0"/>
      <dgm:spPr/>
    </dgm:pt>
    <dgm:pt modelId="{4767D375-44E6-4ECC-A580-FDDBDA03741B}" type="pres">
      <dgm:prSet presAssocID="{5A7BE35A-876C-4D65-85CF-E764443DE7B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BADC02C-843C-4F83-AB22-E970157016B0}" type="pres">
      <dgm:prSet presAssocID="{101B28E1-6B99-4F22-A896-26CB8C0FC521}" presName="spacer" presStyleCnt="0"/>
      <dgm:spPr/>
    </dgm:pt>
    <dgm:pt modelId="{9E049066-61AD-44B4-826E-69286F27DA3B}" type="pres">
      <dgm:prSet presAssocID="{37E6AD99-B14B-4F8A-A13A-14497ED7C71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7C6B306-0877-4785-A528-8D87D3D93C90}" type="pres">
      <dgm:prSet presAssocID="{37B288AB-D16B-4AF6-9693-1C0760E83230}" presName="spacer" presStyleCnt="0"/>
      <dgm:spPr/>
    </dgm:pt>
    <dgm:pt modelId="{5F284B85-8C12-4BB7-99EA-58753CD22EB5}" type="pres">
      <dgm:prSet presAssocID="{737276AE-87A4-4BC0-A9EE-7F6256E0E9A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A32E918-58EA-4781-B06B-A418DC13D080}" srcId="{3DE2B05E-A7F2-445B-B367-CAAD252B3A4E}" destId="{6A9653A4-CD5F-41AE-917A-77BA46C1D98C}" srcOrd="0" destOrd="0" parTransId="{9B0C02C2-8646-4CB2-A27E-EE594D488FF1}" sibTransId="{4B6DD3AF-7403-4C98-811A-05F416AB518A}"/>
    <dgm:cxn modelId="{01AF3D45-61C9-463D-AD71-A58454C72868}" srcId="{3DE2B05E-A7F2-445B-B367-CAAD252B3A4E}" destId="{5A7BE35A-876C-4D65-85CF-E764443DE7B8}" srcOrd="2" destOrd="0" parTransId="{5A39D489-6B6F-4E74-A71D-91537F5E27B4}" sibTransId="{101B28E1-6B99-4F22-A896-26CB8C0FC521}"/>
    <dgm:cxn modelId="{A5586548-BEEE-47DC-BE8C-3654D906606E}" type="presOf" srcId="{5A7BE35A-876C-4D65-85CF-E764443DE7B8}" destId="{4767D375-44E6-4ECC-A580-FDDBDA03741B}" srcOrd="0" destOrd="0" presId="urn:microsoft.com/office/officeart/2005/8/layout/vList2"/>
    <dgm:cxn modelId="{DBD43977-7FDB-4060-ABA6-2206391A6A96}" srcId="{3DE2B05E-A7F2-445B-B367-CAAD252B3A4E}" destId="{737276AE-87A4-4BC0-A9EE-7F6256E0E9AF}" srcOrd="4" destOrd="0" parTransId="{5A5BB587-0BB0-497F-8B64-9F0E2FB582A8}" sibTransId="{D28318E0-28EE-4A43-93C6-E238D3B1E91C}"/>
    <dgm:cxn modelId="{97D19A95-E4E8-4ED0-993C-64DFBF3B19D7}" type="presOf" srcId="{3DE2B05E-A7F2-445B-B367-CAAD252B3A4E}" destId="{8298935E-3369-4CF0-B128-2FE2EE8C7952}" srcOrd="0" destOrd="0" presId="urn:microsoft.com/office/officeart/2005/8/layout/vList2"/>
    <dgm:cxn modelId="{FEE54BA8-4DF3-4C16-A475-8C445E1B170B}" srcId="{3DE2B05E-A7F2-445B-B367-CAAD252B3A4E}" destId="{37E6AD99-B14B-4F8A-A13A-14497ED7C710}" srcOrd="3" destOrd="0" parTransId="{D944B4C3-CFF3-4524-8181-11D721383D65}" sibTransId="{37B288AB-D16B-4AF6-9693-1C0760E83230}"/>
    <dgm:cxn modelId="{45E950B0-0C86-4605-B66A-BF553AABCB54}" type="presOf" srcId="{37E6AD99-B14B-4F8A-A13A-14497ED7C710}" destId="{9E049066-61AD-44B4-826E-69286F27DA3B}" srcOrd="0" destOrd="0" presId="urn:microsoft.com/office/officeart/2005/8/layout/vList2"/>
    <dgm:cxn modelId="{7A946CB8-D06E-4960-947A-649818599391}" type="presOf" srcId="{1977829D-79B3-4065-9E23-F26D620F3592}" destId="{13D2E834-0ACD-4B38-B8DF-BC5F881C8239}" srcOrd="0" destOrd="0" presId="urn:microsoft.com/office/officeart/2005/8/layout/vList2"/>
    <dgm:cxn modelId="{6231C7D1-0BD1-4764-933F-3AD12AD7A53C}" srcId="{3DE2B05E-A7F2-445B-B367-CAAD252B3A4E}" destId="{1977829D-79B3-4065-9E23-F26D620F3592}" srcOrd="1" destOrd="0" parTransId="{D40B61FD-E5EF-487C-A04B-94023741F2FE}" sibTransId="{CD9EE6F4-8771-4B1D-8B1F-3FB547C6934F}"/>
    <dgm:cxn modelId="{858AD2F4-09B3-4901-9052-F9D0C63F028C}" type="presOf" srcId="{6A9653A4-CD5F-41AE-917A-77BA46C1D98C}" destId="{BBB7D0C8-73FA-44D9-8D94-503EE82F4B8B}" srcOrd="0" destOrd="0" presId="urn:microsoft.com/office/officeart/2005/8/layout/vList2"/>
    <dgm:cxn modelId="{FAF3E8FF-EB76-49D1-8199-B959C293C734}" type="presOf" srcId="{737276AE-87A4-4BC0-A9EE-7F6256E0E9AF}" destId="{5F284B85-8C12-4BB7-99EA-58753CD22EB5}" srcOrd="0" destOrd="0" presId="urn:microsoft.com/office/officeart/2005/8/layout/vList2"/>
    <dgm:cxn modelId="{CB4CA5F6-07F9-46CB-88D9-E9924EB18F3D}" type="presParOf" srcId="{8298935E-3369-4CF0-B128-2FE2EE8C7952}" destId="{BBB7D0C8-73FA-44D9-8D94-503EE82F4B8B}" srcOrd="0" destOrd="0" presId="urn:microsoft.com/office/officeart/2005/8/layout/vList2"/>
    <dgm:cxn modelId="{E3179F23-98FB-4534-A034-0A9EE3BFD7B6}" type="presParOf" srcId="{8298935E-3369-4CF0-B128-2FE2EE8C7952}" destId="{7CC80AB1-3786-4C12-B533-6ED38605BCBA}" srcOrd="1" destOrd="0" presId="urn:microsoft.com/office/officeart/2005/8/layout/vList2"/>
    <dgm:cxn modelId="{E5360B6D-54D4-4E12-BA8E-FA02EC616C37}" type="presParOf" srcId="{8298935E-3369-4CF0-B128-2FE2EE8C7952}" destId="{13D2E834-0ACD-4B38-B8DF-BC5F881C8239}" srcOrd="2" destOrd="0" presId="urn:microsoft.com/office/officeart/2005/8/layout/vList2"/>
    <dgm:cxn modelId="{A2C5F36B-5061-407F-9D7D-8079B7DBCA0A}" type="presParOf" srcId="{8298935E-3369-4CF0-B128-2FE2EE8C7952}" destId="{512A4AA0-7587-419F-9DFE-321EC350EED6}" srcOrd="3" destOrd="0" presId="urn:microsoft.com/office/officeart/2005/8/layout/vList2"/>
    <dgm:cxn modelId="{60B0B1B6-8E7A-472E-9CFC-6730BF8FD801}" type="presParOf" srcId="{8298935E-3369-4CF0-B128-2FE2EE8C7952}" destId="{4767D375-44E6-4ECC-A580-FDDBDA03741B}" srcOrd="4" destOrd="0" presId="urn:microsoft.com/office/officeart/2005/8/layout/vList2"/>
    <dgm:cxn modelId="{1440897D-D374-4960-B009-A2F74DC2D474}" type="presParOf" srcId="{8298935E-3369-4CF0-B128-2FE2EE8C7952}" destId="{EBADC02C-843C-4F83-AB22-E970157016B0}" srcOrd="5" destOrd="0" presId="urn:microsoft.com/office/officeart/2005/8/layout/vList2"/>
    <dgm:cxn modelId="{EFC9D7AE-3698-4A10-B07A-2365BE800655}" type="presParOf" srcId="{8298935E-3369-4CF0-B128-2FE2EE8C7952}" destId="{9E049066-61AD-44B4-826E-69286F27DA3B}" srcOrd="6" destOrd="0" presId="urn:microsoft.com/office/officeart/2005/8/layout/vList2"/>
    <dgm:cxn modelId="{B9087FDC-4FF3-4E99-A706-98CDFB4210E1}" type="presParOf" srcId="{8298935E-3369-4CF0-B128-2FE2EE8C7952}" destId="{47C6B306-0877-4785-A528-8D87D3D93C90}" srcOrd="7" destOrd="0" presId="urn:microsoft.com/office/officeart/2005/8/layout/vList2"/>
    <dgm:cxn modelId="{D983BA2A-4F39-4327-B790-A7296CAB24F5}" type="presParOf" srcId="{8298935E-3369-4CF0-B128-2FE2EE8C7952}" destId="{5F284B85-8C12-4BB7-99EA-58753CD22EB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B7D0C8-73FA-44D9-8D94-503EE82F4B8B}">
      <dsp:nvSpPr>
        <dsp:cNvPr id="0" name=""/>
        <dsp:cNvSpPr/>
      </dsp:nvSpPr>
      <dsp:spPr>
        <a:xfrm>
          <a:off x="0" y="36834"/>
          <a:ext cx="10653579" cy="804960"/>
        </a:xfrm>
        <a:prstGeom prst="roundRect">
          <a:avLst/>
        </a:prstGeom>
        <a:solidFill>
          <a:srgbClr val="68A9B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solidFill>
                <a:srgbClr val="032143"/>
              </a:solidFill>
            </a:rPr>
            <a:t>Public Awareness and Education</a:t>
          </a:r>
          <a:endParaRPr lang="en-US" sz="3200" b="1" kern="1200" dirty="0">
            <a:solidFill>
              <a:srgbClr val="032143"/>
            </a:solidFill>
          </a:endParaRPr>
        </a:p>
      </dsp:txBody>
      <dsp:txXfrm>
        <a:off x="39295" y="76129"/>
        <a:ext cx="10574989" cy="726370"/>
      </dsp:txXfrm>
    </dsp:sp>
    <dsp:sp modelId="{13D2E834-0ACD-4B38-B8DF-BC5F881C8239}">
      <dsp:nvSpPr>
        <dsp:cNvPr id="0" name=""/>
        <dsp:cNvSpPr/>
      </dsp:nvSpPr>
      <dsp:spPr>
        <a:xfrm>
          <a:off x="0" y="965634"/>
          <a:ext cx="10653579" cy="804960"/>
        </a:xfrm>
        <a:prstGeom prst="roundRect">
          <a:avLst/>
        </a:prstGeom>
        <a:solidFill>
          <a:srgbClr val="68A9B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solidFill>
                <a:srgbClr val="032143"/>
              </a:solidFill>
            </a:rPr>
            <a:t>Disruption</a:t>
          </a:r>
          <a:endParaRPr lang="en-US" sz="3200" b="1" kern="1200" dirty="0">
            <a:solidFill>
              <a:srgbClr val="032143"/>
            </a:solidFill>
          </a:endParaRPr>
        </a:p>
      </dsp:txBody>
      <dsp:txXfrm>
        <a:off x="39295" y="1004929"/>
        <a:ext cx="10574989" cy="726370"/>
      </dsp:txXfrm>
    </dsp:sp>
    <dsp:sp modelId="{4767D375-44E6-4ECC-A580-FDDBDA03741B}">
      <dsp:nvSpPr>
        <dsp:cNvPr id="0" name=""/>
        <dsp:cNvSpPr/>
      </dsp:nvSpPr>
      <dsp:spPr>
        <a:xfrm>
          <a:off x="0" y="1894434"/>
          <a:ext cx="10653579" cy="804960"/>
        </a:xfrm>
        <a:prstGeom prst="roundRect">
          <a:avLst/>
        </a:prstGeom>
        <a:solidFill>
          <a:srgbClr val="68A9B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solidFill>
                <a:srgbClr val="032143"/>
              </a:solidFill>
            </a:rPr>
            <a:t>National Collaboration</a:t>
          </a:r>
          <a:endParaRPr lang="en-US" sz="3200" b="1" kern="1200" dirty="0">
            <a:solidFill>
              <a:srgbClr val="032143"/>
            </a:solidFill>
          </a:endParaRPr>
        </a:p>
      </dsp:txBody>
      <dsp:txXfrm>
        <a:off x="39295" y="1933729"/>
        <a:ext cx="10574989" cy="726370"/>
      </dsp:txXfrm>
    </dsp:sp>
    <dsp:sp modelId="{9E049066-61AD-44B4-826E-69286F27DA3B}">
      <dsp:nvSpPr>
        <dsp:cNvPr id="0" name=""/>
        <dsp:cNvSpPr/>
      </dsp:nvSpPr>
      <dsp:spPr>
        <a:xfrm>
          <a:off x="0" y="2823234"/>
          <a:ext cx="10653579" cy="804960"/>
        </a:xfrm>
        <a:prstGeom prst="roundRect">
          <a:avLst/>
        </a:prstGeom>
        <a:solidFill>
          <a:srgbClr val="68A9B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solidFill>
                <a:srgbClr val="032143"/>
              </a:solidFill>
            </a:rPr>
            <a:t>International Collaboration</a:t>
          </a:r>
          <a:endParaRPr lang="en-US" sz="3200" b="1" kern="1200" dirty="0">
            <a:solidFill>
              <a:srgbClr val="032143"/>
            </a:solidFill>
          </a:endParaRPr>
        </a:p>
      </dsp:txBody>
      <dsp:txXfrm>
        <a:off x="39295" y="2862529"/>
        <a:ext cx="10574989" cy="726370"/>
      </dsp:txXfrm>
    </dsp:sp>
    <dsp:sp modelId="{5F284B85-8C12-4BB7-99EA-58753CD22EB5}">
      <dsp:nvSpPr>
        <dsp:cNvPr id="0" name=""/>
        <dsp:cNvSpPr/>
      </dsp:nvSpPr>
      <dsp:spPr>
        <a:xfrm>
          <a:off x="0" y="3752034"/>
          <a:ext cx="10653579" cy="804960"/>
        </a:xfrm>
        <a:prstGeom prst="roundRect">
          <a:avLst/>
        </a:prstGeom>
        <a:solidFill>
          <a:srgbClr val="68A9B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solidFill>
                <a:srgbClr val="032143"/>
              </a:solidFill>
            </a:rPr>
            <a:t>Disciplining Unregistered CTPs</a:t>
          </a:r>
          <a:endParaRPr lang="en-US" sz="3200" b="1" kern="1200" dirty="0">
            <a:solidFill>
              <a:srgbClr val="032143"/>
            </a:solidFill>
          </a:endParaRPr>
        </a:p>
      </dsp:txBody>
      <dsp:txXfrm>
        <a:off x="39295" y="3791329"/>
        <a:ext cx="10574989" cy="7263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A0A6C-6E1B-403F-8DB4-D7E5A3DD1799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A9075-88F3-4939-B6B6-239E3DDD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57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5638" y="1162050"/>
            <a:ext cx="3819525" cy="2149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486150"/>
            <a:ext cx="5486400" cy="4648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A9075-88F3-4939-B6B6-239E3DDD31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80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1691D-8D0F-D4C0-19E8-F05EEB54F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70A7A8-E556-337B-814A-9ECB22C23D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3963988" cy="22288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696C5E-F5A4-C4E2-2FAA-06A435960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3541853"/>
            <a:ext cx="5486400" cy="4592497"/>
          </a:xfrm>
        </p:spPr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BE5E4-A909-9554-6C19-19E920F50C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478">
              <a:defRPr/>
            </a:pPr>
            <a:fld id="{DA43778E-8421-4D66-9A9D-4884C0057BA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478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53519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FE6DD-59ED-1100-CF0C-2810CA808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1B9BFF-4209-D30B-C1E8-6C4F507FEE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0400" y="1162050"/>
            <a:ext cx="3322638" cy="18700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F512F4-2EE1-3142-C982-5773FFDBD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3416427"/>
            <a:ext cx="5486400" cy="4717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0271F-0259-7FF8-3A6E-FCFB368527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A9075-88F3-4939-B6B6-239E3DDD31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69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2950" y="511175"/>
            <a:ext cx="2708275" cy="1524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2035204"/>
            <a:ext cx="5486400" cy="656396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9621C-98F3-491F-B2EB-E9229A5F50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70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C46CBCF9-7B27-AE58-265C-DAF7836DF1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87413" y="468313"/>
            <a:ext cx="2770187" cy="1558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9C388E-F34D-BE66-A880-7E3342258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2026554"/>
            <a:ext cx="5619750" cy="6189139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ABEE554E-D22B-820A-0AE7-BF052B6786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EB6A916-0692-437D-B3E6-1A6EA2CB2E18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D81AA-26D9-2B37-88CA-4B4C7FAFB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354B34-A2A1-E071-017B-F1C3E994BC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0400" y="1162050"/>
            <a:ext cx="3322638" cy="18700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D5A64B-8F14-8851-5C29-2D7322A73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3358324"/>
            <a:ext cx="5486400" cy="47760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18703-8597-62C4-8197-E153CBC3F9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A9075-88F3-4939-B6B6-239E3DDD31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96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69913" y="384175"/>
            <a:ext cx="3079750" cy="1733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2219515"/>
            <a:ext cx="5486400" cy="6867716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A9075-88F3-4939-B6B6-239E3DDD31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3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1988" y="1162050"/>
            <a:ext cx="3087687" cy="1738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172396"/>
            <a:ext cx="5486400" cy="4961954"/>
          </a:xfrm>
        </p:spPr>
        <p:txBody>
          <a:bodyPr/>
          <a:lstStyle/>
          <a:p>
            <a:pPr marL="0" lvl="0" indent="0" rtl="0" fontAlgn="ctr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A9075-88F3-4939-B6B6-239E3DDD31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96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1162050"/>
            <a:ext cx="3232150" cy="1819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298785"/>
            <a:ext cx="5486400" cy="48355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A9075-88F3-4939-B6B6-239E3DDD317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24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9288" y="1162050"/>
            <a:ext cx="3235325" cy="1820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159889"/>
            <a:ext cx="5486400" cy="497446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A9075-88F3-4939-B6B6-239E3DDD31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24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A9075-88F3-4939-B6B6-239E3DDD31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67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4050" y="1162050"/>
            <a:ext cx="3903663" cy="2197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613975"/>
            <a:ext cx="5486400" cy="45203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A9075-88F3-4939-B6B6-239E3DDD31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32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0400" y="1162050"/>
            <a:ext cx="3249613" cy="1828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276981"/>
            <a:ext cx="5486400" cy="4857369"/>
          </a:xfrm>
        </p:spPr>
        <p:txBody>
          <a:bodyPr/>
          <a:lstStyle/>
          <a:p>
            <a:pPr marL="0" indent="0" rtl="0" fontAlgn="ct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A9075-88F3-4939-B6B6-239E3DDD31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54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4050" y="1162050"/>
            <a:ext cx="4025900" cy="2265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695319"/>
            <a:ext cx="5486400" cy="4439031"/>
          </a:xfrm>
        </p:spPr>
        <p:txBody>
          <a:bodyPr/>
          <a:lstStyle/>
          <a:p>
            <a:pPr marL="171450" lvl="0" indent="-171450" font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A9075-88F3-4939-B6B6-239E3DDD31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84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7413" y="669925"/>
            <a:ext cx="2220912" cy="1249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2268638"/>
            <a:ext cx="5486400" cy="58657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A9075-88F3-4939-B6B6-239E3DDD31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91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43B18-15AD-D49C-1B50-839A9791A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620CCC-A4BC-C69B-984D-8A4C6D434D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5163" y="1162050"/>
            <a:ext cx="2500312" cy="14065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0E095F-0D59-76C2-233A-806B26901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2707576"/>
            <a:ext cx="5486400" cy="5426774"/>
          </a:xfrm>
        </p:spPr>
        <p:txBody>
          <a:bodyPr/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EB3C5-8728-5D6A-F09F-D3E9E51FC4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A9075-88F3-4939-B6B6-239E3DDD31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55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46D74-6BF9-6D3C-8F4B-5E8F26AF8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D577C6-B4C2-B0B7-3D57-7DDBF94051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3375025" cy="18986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37F571-1052-5EFC-4608-7CFEABEF3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3449256"/>
            <a:ext cx="5486400" cy="4685094"/>
          </a:xfrm>
        </p:spPr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0E712-ADD0-D717-B20D-4AC424CCCE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478">
              <a:defRPr/>
            </a:pPr>
            <a:fld id="{DA43778E-8421-4D66-9A9D-4884C0057BA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478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8929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1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56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5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: Blue w/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B3AED96-9BA3-BD90-E813-B486A908EF80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6510D02-42BD-7D84-5C4F-6DA1291531DE}"/>
              </a:ext>
            </a:extLst>
          </p:cNvPr>
          <p:cNvSpPr txBox="1">
            <a:spLocks/>
          </p:cNvSpPr>
          <p:nvPr userDrawn="1"/>
        </p:nvSpPr>
        <p:spPr>
          <a:xfrm>
            <a:off x="8785225" y="619918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6ED920B-EAF9-43A4-BC86-F1AAA8082D6A}" type="slidenum">
              <a:rPr lang="en-US" smtClean="0">
                <a:solidFill>
                  <a:schemeClr val="tx2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2C65AC4-05A4-CDF4-F6C1-8A8A3673CA5D}"/>
              </a:ext>
            </a:extLst>
          </p:cNvPr>
          <p:cNvSpPr txBox="1">
            <a:spLocks/>
          </p:cNvSpPr>
          <p:nvPr userDrawn="1"/>
        </p:nvSpPr>
        <p:spPr>
          <a:xfrm>
            <a:off x="663575" y="6088063"/>
            <a:ext cx="4273550" cy="3651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>
                <a:solidFill>
                  <a:schemeClr val="tx2"/>
                </a:solidFill>
              </a:rPr>
              <a:t>Click to edit Master subtitle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64029" y="0"/>
            <a:ext cx="6461390" cy="6170188"/>
          </a:xfrm>
        </p:spPr>
        <p:txBody>
          <a:bodyPr>
            <a:normAutofit/>
          </a:bodyPr>
          <a:lstStyle>
            <a:lvl1pPr algn="l"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125419" y="2238374"/>
            <a:ext cx="4680500" cy="3928545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60704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4" y="2057401"/>
            <a:ext cx="4627186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68185" y="2057401"/>
            <a:ext cx="4609399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D40DF0B-6602-19D4-3110-4659C28780D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83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21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98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05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5/29/2026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2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5/29/2026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26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5/29/2026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6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6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11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1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  <p:sldLayoutId id="2147483674" r:id="rId12"/>
    <p:sldLayoutId id="2147483675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1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rawpixel.com/search/organization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E448DB1-4196-18A6-15DA-C72635C1B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4" name="Picture 3" descr="Digital graphs and numbers in 3D">
            <a:extLst>
              <a:ext uri="{FF2B5EF4-FFF2-40B4-BE49-F238E27FC236}">
                <a16:creationId xmlns:a16="http://schemas.microsoft.com/office/drawing/2014/main" id="{132C5CEA-E871-F5E2-27B8-6DAB7690AF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91" t="11696" b="11696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F15DF8A-891A-1965-E372-1BA1F3B94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507179" y="173179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3000"/>
                </a:schemeClr>
              </a:gs>
              <a:gs pos="26000">
                <a:schemeClr val="bg1">
                  <a:alpha val="20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631CB5-1A91-B649-D62C-A523CB9FE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7688" y="898373"/>
            <a:ext cx="5296075" cy="3474720"/>
          </a:xfrm>
        </p:spPr>
        <p:txBody>
          <a:bodyPr anchor="b">
            <a:normAutofit/>
          </a:bodyPr>
          <a:lstStyle/>
          <a:p>
            <a:pPr algn="l"/>
            <a:r>
              <a:rPr lang="en-US" dirty="0"/>
              <a:t>Disrupting </a:t>
            </a:r>
            <a:br>
              <a:rPr lang="en-US" dirty="0"/>
            </a:br>
            <a:r>
              <a:rPr lang="en-US" dirty="0"/>
              <a:t>Online Investment Fraud:</a:t>
            </a:r>
            <a:br>
              <a:rPr lang="en-US" dirty="0"/>
            </a:br>
            <a:r>
              <a:rPr lang="en-US" dirty="0"/>
              <a:t>the securities regulators’ perspective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BB3B66-8DE3-6AAD-00F3-7B6674F53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7688" y="4495013"/>
            <a:ext cx="4951368" cy="1386840"/>
          </a:xfrm>
        </p:spPr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1600" b="1" dirty="0"/>
              <a:t>Susan Powell, Director, Enforcement </a:t>
            </a:r>
          </a:p>
          <a:p>
            <a:pPr algn="l">
              <a:spcBef>
                <a:spcPts val="0"/>
              </a:spcBef>
            </a:pPr>
            <a:r>
              <a:rPr lang="en-US" sz="1600" b="1" dirty="0"/>
              <a:t>Financial and Consumers Services Commission</a:t>
            </a:r>
            <a:endParaRPr lang="en-CA" sz="1600" b="1" dirty="0"/>
          </a:p>
          <a:p>
            <a:pPr algn="l">
              <a:spcBef>
                <a:spcPts val="0"/>
              </a:spcBef>
            </a:pPr>
            <a:endParaRPr lang="en-US" sz="1600" b="1" dirty="0"/>
          </a:p>
          <a:p>
            <a:pPr algn="l">
              <a:spcBef>
                <a:spcPts val="0"/>
              </a:spcBef>
            </a:pPr>
            <a:r>
              <a:rPr lang="en-US" sz="1600" b="1" dirty="0"/>
              <a:t>Lori Chambers, Deputy Director, Enforcement</a:t>
            </a:r>
          </a:p>
          <a:p>
            <a:pPr algn="l">
              <a:spcBef>
                <a:spcPts val="0"/>
              </a:spcBef>
            </a:pPr>
            <a:r>
              <a:rPr lang="en-US" sz="1600" b="1" dirty="0"/>
              <a:t>British Columbia Securities Commission</a:t>
            </a:r>
          </a:p>
        </p:txBody>
      </p:sp>
    </p:spTree>
    <p:extLst>
      <p:ext uri="{BB962C8B-B14F-4D97-AF65-F5344CB8AC3E}">
        <p14:creationId xmlns:p14="http://schemas.microsoft.com/office/powerpoint/2010/main" val="1941676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47483-D268-AE95-DD42-1AE02B74C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5E002978-5FE5-FE11-444E-E4BDB8BE4EE0}"/>
              </a:ext>
            </a:extLst>
          </p:cNvPr>
          <p:cNvSpPr/>
          <p:nvPr/>
        </p:nvSpPr>
        <p:spPr>
          <a:xfrm>
            <a:off x="0" y="-4278"/>
            <a:ext cx="12192000" cy="1740105"/>
          </a:xfrm>
          <a:prstGeom prst="rect">
            <a:avLst/>
          </a:prstGeom>
          <a:solidFill>
            <a:srgbClr val="68A9B4"/>
          </a:solidFill>
        </p:spPr>
        <p:txBody>
          <a:bodyPr/>
          <a:lstStyle/>
          <a:p>
            <a:pPr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977EA2C-AAB8-5DD7-47AB-F4A30A29ED48}"/>
              </a:ext>
            </a:extLst>
          </p:cNvPr>
          <p:cNvSpPr txBox="1"/>
          <p:nvPr/>
        </p:nvSpPr>
        <p:spPr>
          <a:xfrm>
            <a:off x="203200" y="780432"/>
            <a:ext cx="11531600" cy="57708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 defTabSz="914446">
              <a:lnSpc>
                <a:spcPts val="4510"/>
              </a:lnSpc>
            </a:pPr>
            <a:r>
              <a:rPr lang="en-US" sz="4000" b="1" spc="220" dirty="0">
                <a:solidFill>
                  <a:srgbClr val="032143"/>
                </a:solidFill>
                <a:latin typeface="+mj-lt"/>
              </a:rPr>
              <a:t>META Removal Requests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A0D14D-5DEC-E707-8218-86E329871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69" y="3110209"/>
            <a:ext cx="2557984" cy="24545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24D61D-7D7D-D056-9AAC-98A8502FB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894" y="2369790"/>
            <a:ext cx="7366906" cy="39353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4895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BBD52-AEAE-6E1B-DDEE-C8A6DCA37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10135D4-D3A1-4556-B91B-4A12069D4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92D41C-7D67-1B19-65E9-ACBA6AAD99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11" r="9091" b="22581"/>
          <a:stretch>
            <a:fillRect/>
          </a:stretch>
        </p:blipFill>
        <p:spPr>
          <a:xfrm>
            <a:off x="20" y="-1"/>
            <a:ext cx="12191980" cy="68580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CCD9CD-49AE-3D3E-923B-81ECD3FBF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2015" y="-752015"/>
            <a:ext cx="6858000" cy="836203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5000">
                <a:srgbClr val="000000">
                  <a:alpha val="50000"/>
                </a:srgbClr>
              </a:gs>
              <a:gs pos="10000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094A33-00F2-D67C-5691-E152A6C3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17" y="3429000"/>
            <a:ext cx="5818128" cy="1888742"/>
          </a:xfrm>
        </p:spPr>
        <p:txBody>
          <a:bodyPr vert="horz" lIns="91440" tIns="45720" rIns="91440" bIns="45720" rtlCol="0" anchor="b">
            <a:noAutofit/>
          </a:bodyPr>
          <a:lstStyle/>
          <a:p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Disruption through operations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06151D2-C480-42FC-1641-019087E9C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6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066317-8A85-E0CB-BCB3-E2CD2B447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151594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32143"/>
                </a:solidFill>
              </a:rPr>
              <a:t>Operation</a:t>
            </a:r>
            <a:r>
              <a:rPr lang="en-US" sz="4000" dirty="0">
                <a:solidFill>
                  <a:srgbClr val="032143"/>
                </a:solidFill>
              </a:rPr>
              <a:t> </a:t>
            </a:r>
            <a:r>
              <a:rPr lang="en-US" sz="4000" b="1" dirty="0">
                <a:solidFill>
                  <a:srgbClr val="032143"/>
                </a:solidFill>
              </a:rPr>
              <a:t>Avalanche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26946B9-61B5-95EA-A4D8-FA8A377E47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3005" r="3005"/>
          <a:stretch>
            <a:fillRect/>
          </a:stretch>
        </p:blipFill>
        <p:spPr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C90CD0-ABD6-616A-5F73-12D47D00E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073729"/>
            <a:ext cx="3595634" cy="4187046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/>
              <a:t>BC Securities Commission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/>
              <a:t>Alberta Securities Commission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/>
              <a:t>Ontario Securities Commission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/>
              <a:t>L'Autorité des marchés financiers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/>
              <a:t>RCMP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/>
              <a:t>Delta Police </a:t>
            </a:r>
            <a:r>
              <a:rPr lang="fr-FR" err="1"/>
              <a:t>Department</a:t>
            </a:r>
            <a:endParaRPr lang="fr-FR"/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/>
              <a:t>Vancouver Police </a:t>
            </a:r>
            <a:r>
              <a:rPr lang="fr-FR" err="1"/>
              <a:t>Department</a:t>
            </a:r>
            <a:endParaRPr lang="fr-FR"/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/>
              <a:t>U.S. Secret Service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/>
              <a:t>Crypto trading platforms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err="1"/>
              <a:t>Chainalysis</a:t>
            </a:r>
            <a:r>
              <a:rPr lang="en-US"/>
              <a:t>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1038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 descr="&quot;&quot;">
            <a:extLst>
              <a:ext uri="{FF2B5EF4-FFF2-40B4-BE49-F238E27FC236}">
                <a16:creationId xmlns:a16="http://schemas.microsoft.com/office/drawing/2014/main" id="{70085C07-315D-196C-96AA-CB7F3BF85F9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C034D4-C6A1-DCEF-3F10-DB7421DE7B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100000">
                <a:schemeClr val="accent1">
                  <a:lumMod val="5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476634-3ACC-FFE9-11ED-F0C0E1FC0E8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1750" y="1122363"/>
            <a:ext cx="3978276" cy="4097337"/>
          </a:xfrm>
        </p:spPr>
        <p:txBody>
          <a:bodyPr anchor="b">
            <a:noAutofit/>
          </a:bodyPr>
          <a:lstStyle/>
          <a:p>
            <a:r>
              <a:rPr lang="en-US" altLang="en-US" sz="3200">
                <a:solidFill>
                  <a:schemeClr val="bg1"/>
                </a:solidFill>
              </a:rPr>
              <a:t>RCMP Federal Policing investigators and BCSC tackle overseas investment fraud by targeting “money mules”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F24B186B-774E-15CF-1617-4529A467AC2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6471" r="16471"/>
          <a:stretch/>
        </p:blipFill>
        <p:spPr>
          <a:xfrm>
            <a:off x="4024079" y="-1906"/>
            <a:ext cx="8170460" cy="6862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19AAF-6CA5-1631-7447-A6A5E596C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10135D4-D3A1-4556-B91B-4A12069D4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6CD668-B20C-8E46-9A24-ABCBAF3D9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6983" r="9091" b="5287"/>
          <a:stretch>
            <a:fillRect/>
          </a:stretch>
        </p:blipFill>
        <p:spPr>
          <a:xfrm>
            <a:off x="20" y="-1"/>
            <a:ext cx="12191980" cy="68580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CCD9CD-49AE-3D3E-923B-81ECD3FBF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2015" y="-752015"/>
            <a:ext cx="6858000" cy="836203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5000">
                <a:srgbClr val="000000">
                  <a:alpha val="50000"/>
                </a:srgbClr>
              </a:gs>
              <a:gs pos="10000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EE0F3F-C12B-5F66-5AAB-AA58CC0B9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68" y="3429000"/>
            <a:ext cx="6093132" cy="188874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Disruption through collaboration</a:t>
            </a:r>
          </a:p>
        </p:txBody>
      </p:sp>
    </p:spTree>
    <p:extLst>
      <p:ext uri="{BB962C8B-B14F-4D97-AF65-F5344CB8AC3E}">
        <p14:creationId xmlns:p14="http://schemas.microsoft.com/office/powerpoint/2010/main" val="76828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E2BDF0E-84D3-32B5-D572-B752079D1B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7"/>
          <a:stretch>
            <a:fillRect/>
          </a:stretch>
        </p:blipFill>
        <p:spPr>
          <a:xfrm>
            <a:off x="285751" y="217175"/>
            <a:ext cx="5969721" cy="642365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C3EA1B-9871-910A-74A8-4C99190AA2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63690" y="1502229"/>
            <a:ext cx="5242559" cy="480713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Atlas</a:t>
            </a:r>
          </a:p>
          <a:p>
            <a:r>
              <a:rPr lang="en-US" sz="2400"/>
              <a:t>Atlantic</a:t>
            </a:r>
          </a:p>
          <a:p>
            <a:r>
              <a:rPr lang="en-US" sz="2400"/>
              <a:t>Maple Disruption</a:t>
            </a:r>
          </a:p>
          <a:p>
            <a:r>
              <a:rPr lang="en-US" sz="2400"/>
              <a:t>CASC</a:t>
            </a:r>
          </a:p>
          <a:p>
            <a:r>
              <a:rPr lang="en-US" sz="2400"/>
              <a:t>CB</a:t>
            </a:r>
          </a:p>
          <a:p>
            <a:r>
              <a:rPr lang="en-US" sz="2400"/>
              <a:t>Federal Government consultation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07271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DA9942F-A18C-9E9D-BF08-9291C54E1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D1B11B-3CB4-7ACA-232C-A3659C6DE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141" y="585576"/>
            <a:ext cx="8138160" cy="102380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dirty="0">
                <a:solidFill>
                  <a:srgbClr val="032143"/>
                </a:solidFill>
              </a:rPr>
              <a:t>International Collaboration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6AE97BF-EBF5-016B-C11A-8C58ACFB5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14" y="2155371"/>
            <a:ext cx="7571015" cy="41566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01248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82BAFA2-1CE8-A89E-0BB1-F982673BE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0" y="397510"/>
            <a:ext cx="9018270" cy="601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91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D867C6C-C426-3E30-5446-52685E13A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80CACA-71D1-D60B-A004-032122B88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431" y="3067664"/>
            <a:ext cx="3710319" cy="254859"/>
          </a:xfrm>
        </p:spPr>
        <p:txBody>
          <a:bodyPr anchor="t">
            <a:normAutofit fontScale="90000"/>
          </a:bodyPr>
          <a:lstStyle/>
          <a:p>
            <a:pPr algn="r"/>
            <a:r>
              <a:rPr lang="en-US" sz="2500" dirty="0"/>
              <a:t>Canadian Securities Administrators (CSA)</a:t>
            </a:r>
            <a:br>
              <a:rPr lang="en-US" sz="2500" dirty="0"/>
            </a:br>
            <a:r>
              <a:rPr lang="en-US" sz="2500" dirty="0"/>
              <a:t>Enforcement Committee</a:t>
            </a:r>
            <a:endParaRPr lang="en-CA" sz="2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5DA80F-7F89-6D2E-DB68-6A1AEA598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436" y="1513360"/>
            <a:ext cx="3494314" cy="109430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FB553-F29D-9664-13C1-0FE856B89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921" y="1513360"/>
            <a:ext cx="5111438" cy="430623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CA" sz="1800" dirty="0"/>
              <a:t>umbrella organization of all 13 provincial securities regulators</a:t>
            </a:r>
          </a:p>
          <a:p>
            <a:pPr>
              <a:lnSpc>
                <a:spcPct val="110000"/>
              </a:lnSpc>
            </a:pPr>
            <a:r>
              <a:rPr lang="en-CA" sz="1800" dirty="0"/>
              <a:t>coordinates multi-jurisdictional investigations</a:t>
            </a:r>
          </a:p>
          <a:p>
            <a:pPr>
              <a:lnSpc>
                <a:spcPct val="110000"/>
              </a:lnSpc>
            </a:pPr>
            <a:r>
              <a:rPr lang="en-CA" sz="1800" dirty="0"/>
              <a:t>share tools and techniques</a:t>
            </a:r>
          </a:p>
          <a:p>
            <a:pPr>
              <a:lnSpc>
                <a:spcPct val="110000"/>
              </a:lnSpc>
            </a:pPr>
            <a:r>
              <a:rPr lang="en-CA" sz="1800" dirty="0"/>
              <a:t>provides a forum for jurisdictions to share enforcement intelligence</a:t>
            </a:r>
          </a:p>
          <a:p>
            <a:pPr>
              <a:lnSpc>
                <a:spcPct val="110000"/>
              </a:lnSpc>
            </a:pPr>
            <a:r>
              <a:rPr lang="en-CA" sz="1800" dirty="0"/>
              <a:t>responsible for identifying priority initiatives on an annual basis</a:t>
            </a:r>
          </a:p>
          <a:p>
            <a:pPr>
              <a:lnSpc>
                <a:spcPct val="110000"/>
              </a:lnSpc>
            </a:pPr>
            <a:r>
              <a:rPr lang="en-CA" sz="1800" dirty="0"/>
              <a:t>promote IT solutions for enforcement and information sharing</a:t>
            </a:r>
          </a:p>
        </p:txBody>
      </p:sp>
    </p:spTree>
    <p:extLst>
      <p:ext uri="{BB962C8B-B14F-4D97-AF65-F5344CB8AC3E}">
        <p14:creationId xmlns:p14="http://schemas.microsoft.com/office/powerpoint/2010/main" val="2411395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EF18AE7-FCDA-1E0B-40A6-2CA1604E30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9309" b="-53731"/>
          <a:stretch>
            <a:fillRect/>
          </a:stretch>
        </p:blipFill>
        <p:spPr>
          <a:xfrm>
            <a:off x="3600230" y="5137060"/>
            <a:ext cx="4781731" cy="258756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CBE9DF1-D487-6C5C-699B-BCF9A15046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5" b="53083"/>
          <a:stretch>
            <a:fillRect/>
          </a:stretch>
        </p:blipFill>
        <p:spPr>
          <a:xfrm>
            <a:off x="1521000" y="2156150"/>
            <a:ext cx="8928952" cy="28832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2858A0F-1D13-4ABC-E209-E5C808B82F33}"/>
              </a:ext>
            </a:extLst>
          </p:cNvPr>
          <p:cNvGrpSpPr/>
          <p:nvPr/>
        </p:nvGrpSpPr>
        <p:grpSpPr>
          <a:xfrm>
            <a:off x="1876504" y="3748587"/>
            <a:ext cx="1459813" cy="784124"/>
            <a:chOff x="1477878" y="4306595"/>
            <a:chExt cx="1554630" cy="795763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1B3ABBAF-3309-AEFB-3961-FBAD7C38D5B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43332" y="4306595"/>
              <a:ext cx="472078" cy="47207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016F3C-955D-DAE4-46BD-DB899DC2AD36}"/>
                </a:ext>
              </a:extLst>
            </p:cNvPr>
            <p:cNvSpPr txBox="1"/>
            <p:nvPr/>
          </p:nvSpPr>
          <p:spPr>
            <a:xfrm>
              <a:off x="1477878" y="4633840"/>
              <a:ext cx="1554630" cy="468518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32143"/>
                  </a:solidFill>
                </a:rPr>
                <a:t>Financial Authorities</a:t>
              </a:r>
              <a:endParaRPr lang="en-CA" sz="1200" b="1" dirty="0">
                <a:solidFill>
                  <a:srgbClr val="032143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00D9F0E-7025-0A3E-D907-355377CA640D}"/>
              </a:ext>
            </a:extLst>
          </p:cNvPr>
          <p:cNvGrpSpPr/>
          <p:nvPr/>
        </p:nvGrpSpPr>
        <p:grpSpPr>
          <a:xfrm>
            <a:off x="4405532" y="3824086"/>
            <a:ext cx="1968330" cy="682732"/>
            <a:chOff x="4131547" y="2387590"/>
            <a:chExt cx="1968330" cy="6827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4BE134-D1E2-6324-32D9-4C7E383761B9}"/>
                </a:ext>
              </a:extLst>
            </p:cNvPr>
            <p:cNvSpPr txBox="1"/>
            <p:nvPr/>
          </p:nvSpPr>
          <p:spPr>
            <a:xfrm>
              <a:off x="4131547" y="2793323"/>
              <a:ext cx="1968330" cy="276999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32143"/>
                  </a:solidFill>
                </a:rPr>
                <a:t>Regulators</a:t>
              </a:r>
              <a:endParaRPr lang="en-US" sz="1400" b="1" dirty="0">
                <a:solidFill>
                  <a:srgbClr val="032143"/>
                </a:solidFill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6DE527D1-3F89-92D7-8DB8-54C9C50432D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60244" y="2387590"/>
              <a:ext cx="509562" cy="487235"/>
            </a:xfrm>
            <a:prstGeom prst="rect">
              <a:avLst/>
            </a:prstGeom>
          </p:spPr>
        </p:pic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D29E56F6-B8C9-640B-EE90-F98AB068E6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1249" y="3672183"/>
            <a:ext cx="413559" cy="4226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F836F6-4AAA-AB5B-4125-D575FEBC099E}"/>
              </a:ext>
            </a:extLst>
          </p:cNvPr>
          <p:cNvSpPr txBox="1"/>
          <p:nvPr/>
        </p:nvSpPr>
        <p:spPr>
          <a:xfrm>
            <a:off x="3350743" y="4026219"/>
            <a:ext cx="1337045" cy="492443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200" b="1" dirty="0">
                <a:solidFill>
                  <a:srgbClr val="032143"/>
                </a:solidFill>
              </a:rPr>
              <a:t>Law</a:t>
            </a:r>
            <a:r>
              <a:rPr lang="en-US" sz="1400" b="1" dirty="0">
                <a:solidFill>
                  <a:srgbClr val="032143"/>
                </a:solidFill>
              </a:rPr>
              <a:t> </a:t>
            </a:r>
            <a:r>
              <a:rPr lang="en-US" sz="1200" b="1" dirty="0">
                <a:solidFill>
                  <a:srgbClr val="032143"/>
                </a:solidFill>
              </a:rPr>
              <a:t>Enforcement</a:t>
            </a:r>
            <a:endParaRPr lang="en-US" sz="1400" b="1" dirty="0">
              <a:solidFill>
                <a:srgbClr val="03214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BEEA85-2CFC-4AD8-F51D-D90CA8E699D8}"/>
              </a:ext>
            </a:extLst>
          </p:cNvPr>
          <p:cNvSpPr txBox="1"/>
          <p:nvPr/>
        </p:nvSpPr>
        <p:spPr>
          <a:xfrm>
            <a:off x="7411004" y="4111420"/>
            <a:ext cx="1305881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200" b="1" dirty="0">
                <a:solidFill>
                  <a:srgbClr val="032143"/>
                </a:solidFill>
              </a:rPr>
              <a:t>International Organizations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113979C-98AD-FB01-3189-5E07A9D702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21850" y="3822305"/>
            <a:ext cx="305068" cy="30506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318BD73-D52E-4A8B-1911-C7A0302398D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53313" y="3821004"/>
            <a:ext cx="540733" cy="5407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B052D7-91FA-4685-052D-BD45660411B5}"/>
              </a:ext>
            </a:extLst>
          </p:cNvPr>
          <p:cNvSpPr txBox="1"/>
          <p:nvPr/>
        </p:nvSpPr>
        <p:spPr>
          <a:xfrm>
            <a:off x="8917182" y="4238626"/>
            <a:ext cx="1130169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1200" b="1" dirty="0">
                <a:solidFill>
                  <a:srgbClr val="032143"/>
                </a:solidFill>
              </a:rPr>
              <a:t>Government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8B60474-02BA-C932-D17D-FB8FC13DBD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24572" y="2421205"/>
            <a:ext cx="2629906" cy="261601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2E18C43-AF32-5348-3037-5236AB3B6B4D}"/>
              </a:ext>
            </a:extLst>
          </p:cNvPr>
          <p:cNvCxnSpPr>
            <a:cxnSpLocks/>
          </p:cNvCxnSpPr>
          <p:nvPr/>
        </p:nvCxnSpPr>
        <p:spPr>
          <a:xfrm>
            <a:off x="5653395" y="2448493"/>
            <a:ext cx="801877" cy="0"/>
          </a:xfrm>
          <a:prstGeom prst="line">
            <a:avLst/>
          </a:prstGeom>
          <a:ln w="76200">
            <a:solidFill>
              <a:srgbClr val="F2F2F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502887CD-849E-2FF3-C6D9-4D492F552C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06784" y="3681641"/>
            <a:ext cx="496282" cy="49628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B7196F6-C1B3-7A4F-5DC0-3C3A24E0C81B}"/>
              </a:ext>
            </a:extLst>
          </p:cNvPr>
          <p:cNvSpPr txBox="1"/>
          <p:nvPr/>
        </p:nvSpPr>
        <p:spPr>
          <a:xfrm>
            <a:off x="5586359" y="4118247"/>
            <a:ext cx="1968330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1200" b="1" dirty="0">
                <a:solidFill>
                  <a:srgbClr val="032143"/>
                </a:solidFill>
              </a:rPr>
              <a:t>Private </a:t>
            </a:r>
          </a:p>
          <a:p>
            <a:pPr algn="ctr"/>
            <a:r>
              <a:rPr lang="en-US" sz="1200" b="1" dirty="0">
                <a:solidFill>
                  <a:srgbClr val="032143"/>
                </a:solidFill>
              </a:rPr>
              <a:t>Sector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787B81E2-6EA2-EFB9-035F-AD4FFA5E16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29354" y="2907282"/>
            <a:ext cx="377057" cy="377057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D6B00AB-42BA-CEFB-04CC-92AC51214B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81641" y="1763705"/>
            <a:ext cx="377057" cy="37705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8FAB86B2-EB1E-29F7-0B2D-2A41222F9C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27" y="2153744"/>
            <a:ext cx="377057" cy="37705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9670B4A-A63E-D050-ED9D-59700D9C77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45188" y="2541809"/>
            <a:ext cx="377057" cy="37705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4CD4ED4-204B-F00C-F26B-CC6626D2DF6C}"/>
              </a:ext>
            </a:extLst>
          </p:cNvPr>
          <p:cNvSpPr txBox="1"/>
          <p:nvPr/>
        </p:nvSpPr>
        <p:spPr>
          <a:xfrm>
            <a:off x="2606411" y="77368"/>
            <a:ext cx="67484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Types of </a:t>
            </a:r>
            <a:r>
              <a:rPr lang="en-US" sz="2400" b="1" dirty="0">
                <a:solidFill>
                  <a:srgbClr val="0321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Investment Scams</a:t>
            </a:r>
            <a:endParaRPr lang="en-C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3881644-EEB4-E3F6-7800-F126A6BD515D}"/>
              </a:ext>
            </a:extLst>
          </p:cNvPr>
          <p:cNvGrpSpPr/>
          <p:nvPr/>
        </p:nvGrpSpPr>
        <p:grpSpPr>
          <a:xfrm>
            <a:off x="811225" y="346813"/>
            <a:ext cx="10460956" cy="1414315"/>
            <a:chOff x="593833" y="128410"/>
            <a:chExt cx="10460956" cy="141431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7E7EA54-266C-C076-7DA7-913383B8891D}"/>
                </a:ext>
              </a:extLst>
            </p:cNvPr>
            <p:cNvGrpSpPr/>
            <p:nvPr/>
          </p:nvGrpSpPr>
          <p:grpSpPr>
            <a:xfrm>
              <a:off x="593833" y="192045"/>
              <a:ext cx="1517288" cy="1333969"/>
              <a:chOff x="593833" y="99678"/>
              <a:chExt cx="1967890" cy="1421694"/>
            </a:xfrm>
          </p:grpSpPr>
          <p:pic>
            <p:nvPicPr>
              <p:cNvPr id="46" name="Graphic 45">
                <a:extLst>
                  <a:ext uri="{FF2B5EF4-FFF2-40B4-BE49-F238E27FC236}">
                    <a16:creationId xmlns:a16="http://schemas.microsoft.com/office/drawing/2014/main" id="{9217BCC9-4700-E6DA-1F2A-46DB851B8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93833" y="99678"/>
                <a:ext cx="1967890" cy="1421694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9FA6D80-A31C-A3D6-6B10-751AE552D6B8}"/>
                  </a:ext>
                </a:extLst>
              </p:cNvPr>
              <p:cNvSpPr txBox="1"/>
              <p:nvPr/>
            </p:nvSpPr>
            <p:spPr>
              <a:xfrm>
                <a:off x="677890" y="562354"/>
                <a:ext cx="1799776" cy="557628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Pig</a:t>
                </a:r>
              </a:p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Butchering</a:t>
                </a:r>
                <a:endParaRPr lang="en-CA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2EF6B98-AFB3-24E2-3115-B4C39FBCA401}"/>
                </a:ext>
              </a:extLst>
            </p:cNvPr>
            <p:cNvGrpSpPr/>
            <p:nvPr/>
          </p:nvGrpSpPr>
          <p:grpSpPr>
            <a:xfrm>
              <a:off x="2239399" y="208756"/>
              <a:ext cx="1592307" cy="1333969"/>
              <a:chOff x="2509170" y="113643"/>
              <a:chExt cx="2065188" cy="1421694"/>
            </a:xfrm>
          </p:grpSpPr>
          <p:pic>
            <p:nvPicPr>
              <p:cNvPr id="44" name="Graphic 43">
                <a:extLst>
                  <a:ext uri="{FF2B5EF4-FFF2-40B4-BE49-F238E27FC236}">
                    <a16:creationId xmlns:a16="http://schemas.microsoft.com/office/drawing/2014/main" id="{99481A79-B5D2-9AD3-E881-97845A7A7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509170" y="113643"/>
                <a:ext cx="1967890" cy="1421694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1817C58-CD38-A507-13A4-132D1D813B24}"/>
                  </a:ext>
                </a:extLst>
              </p:cNvPr>
              <p:cNvSpPr txBox="1"/>
              <p:nvPr/>
            </p:nvSpPr>
            <p:spPr>
              <a:xfrm>
                <a:off x="2648651" y="615457"/>
                <a:ext cx="1925707" cy="557628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Boiler Room Scams</a:t>
                </a:r>
                <a:endParaRPr lang="en-CA" sz="1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3DD93F6-FB20-F482-12EB-4B6AEE7AD98F}"/>
                </a:ext>
              </a:extLst>
            </p:cNvPr>
            <p:cNvSpPr txBox="1"/>
            <p:nvPr/>
          </p:nvSpPr>
          <p:spPr>
            <a:xfrm>
              <a:off x="6724381" y="685195"/>
              <a:ext cx="21563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Pump and Dumps</a:t>
              </a:r>
              <a:endParaRPr lang="en-CA" b="1" dirty="0">
                <a:solidFill>
                  <a:schemeClr val="bg1"/>
                </a:solidFill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9EBD33A-2938-9A56-ADB7-29F615A4AC87}"/>
                </a:ext>
              </a:extLst>
            </p:cNvPr>
            <p:cNvGrpSpPr/>
            <p:nvPr/>
          </p:nvGrpSpPr>
          <p:grpSpPr>
            <a:xfrm>
              <a:off x="3918715" y="208756"/>
              <a:ext cx="1517288" cy="1333969"/>
              <a:chOff x="2193320" y="167556"/>
              <a:chExt cx="1967890" cy="1421694"/>
            </a:xfrm>
          </p:grpSpPr>
          <p:pic>
            <p:nvPicPr>
              <p:cNvPr id="42" name="Graphic 41">
                <a:extLst>
                  <a:ext uri="{FF2B5EF4-FFF2-40B4-BE49-F238E27FC236}">
                    <a16:creationId xmlns:a16="http://schemas.microsoft.com/office/drawing/2014/main" id="{58BC94A1-844B-B6D2-40A7-89623FF28B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193320" y="167556"/>
                <a:ext cx="1967890" cy="142169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79326DE-8EBC-3C5A-0040-4DC2E0BEAA2D}"/>
                  </a:ext>
                </a:extLst>
              </p:cNvPr>
              <p:cNvSpPr txBox="1"/>
              <p:nvPr/>
            </p:nvSpPr>
            <p:spPr>
              <a:xfrm>
                <a:off x="2473598" y="655428"/>
                <a:ext cx="1473025" cy="557628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Pump and Dumps</a:t>
                </a:r>
                <a:endParaRPr lang="en-CA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D568EB2-F3A1-ADFD-FBAA-2AF4EE54AD17}"/>
                </a:ext>
              </a:extLst>
            </p:cNvPr>
            <p:cNvGrpSpPr/>
            <p:nvPr/>
          </p:nvGrpSpPr>
          <p:grpSpPr>
            <a:xfrm>
              <a:off x="5601966" y="128410"/>
              <a:ext cx="1865217" cy="1393547"/>
              <a:chOff x="2071100" y="81542"/>
              <a:chExt cx="1967890" cy="1421694"/>
            </a:xfrm>
          </p:grpSpPr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id="{5F2B479D-D65B-F2B5-5A03-03EE259938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071100" y="81542"/>
                <a:ext cx="1967890" cy="1421694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FCA71A3-B618-8233-4ED7-5ECDD5176D24}"/>
                  </a:ext>
                </a:extLst>
              </p:cNvPr>
              <p:cNvSpPr txBox="1"/>
              <p:nvPr/>
            </p:nvSpPr>
            <p:spPr>
              <a:xfrm>
                <a:off x="2213113" y="457963"/>
                <a:ext cx="1708930" cy="753584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AI-enabled Impersonation Scams</a:t>
                </a:r>
                <a:endParaRPr lang="en-CA" sz="1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C4F71416-AB07-76C0-F131-7CD67A21824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627326" y="294228"/>
              <a:ext cx="1618467" cy="116925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8A1835E-809A-72FE-32B4-326F3ABA0E0D}"/>
                </a:ext>
              </a:extLst>
            </p:cNvPr>
            <p:cNvSpPr txBox="1"/>
            <p:nvPr/>
          </p:nvSpPr>
          <p:spPr>
            <a:xfrm>
              <a:off x="7817855" y="679447"/>
              <a:ext cx="1288594" cy="52322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Recovery Scams</a:t>
              </a:r>
              <a:endParaRPr lang="en-CA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6C94BF43-7F93-0E48-FD90-79F7D67E8BE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436322" y="291113"/>
              <a:ext cx="1618467" cy="116925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DE571E7-4038-6623-2690-2053FDA6AB7F}"/>
                </a:ext>
              </a:extLst>
            </p:cNvPr>
            <p:cNvSpPr txBox="1"/>
            <p:nvPr/>
          </p:nvSpPr>
          <p:spPr>
            <a:xfrm>
              <a:off x="9660695" y="741942"/>
              <a:ext cx="1169720" cy="30777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Spoofing</a:t>
              </a:r>
              <a:endParaRPr lang="en-CA" sz="1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8" name="Graphic 47">
            <a:extLst>
              <a:ext uri="{FF2B5EF4-FFF2-40B4-BE49-F238E27FC236}">
                <a16:creationId xmlns:a16="http://schemas.microsoft.com/office/drawing/2014/main" id="{68E63EEF-F329-95F0-0346-CAD3B1AAD3A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17229" y="1441924"/>
            <a:ext cx="1517288" cy="1333969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F9337389-8E76-40F2-0924-D1EBB44D35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8081" y="1441924"/>
            <a:ext cx="1517288" cy="1333969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1E47A490-E33F-DD19-AA0E-420F59E92F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10034" y="1441924"/>
            <a:ext cx="1517288" cy="1333969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3C3F9602-B1E3-F3D4-ACF2-67373BA5FE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49952" y="1441924"/>
            <a:ext cx="1517288" cy="133396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7064960-262F-F4D4-05F3-5D8425134DCE}"/>
              </a:ext>
            </a:extLst>
          </p:cNvPr>
          <p:cNvSpPr txBox="1"/>
          <p:nvPr/>
        </p:nvSpPr>
        <p:spPr>
          <a:xfrm>
            <a:off x="528629" y="1925273"/>
            <a:ext cx="1111306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</a:rPr>
              <a:t>Romance Frauds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95B3056-614A-A9C0-C69B-5DC3EB08CA6F}"/>
              </a:ext>
            </a:extLst>
          </p:cNvPr>
          <p:cNvSpPr txBox="1"/>
          <p:nvPr/>
        </p:nvSpPr>
        <p:spPr>
          <a:xfrm>
            <a:off x="2335109" y="1886601"/>
            <a:ext cx="1294149" cy="52322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</a:rPr>
              <a:t>Affinity Frauds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85FEB73-27A3-91D8-D965-5E53D36EA79A}"/>
              </a:ext>
            </a:extLst>
          </p:cNvPr>
          <p:cNvSpPr txBox="1"/>
          <p:nvPr/>
        </p:nvSpPr>
        <p:spPr>
          <a:xfrm>
            <a:off x="8720229" y="1769661"/>
            <a:ext cx="1481846" cy="7386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</a:rPr>
              <a:t>Exempt Security Scams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9AD034E-4871-7AD8-9D3B-F38F32A81887}"/>
              </a:ext>
            </a:extLst>
          </p:cNvPr>
          <p:cNvSpPr txBox="1"/>
          <p:nvPr/>
        </p:nvSpPr>
        <p:spPr>
          <a:xfrm>
            <a:off x="10549257" y="1877383"/>
            <a:ext cx="1294149" cy="5232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</a:rPr>
              <a:t>Ponzi</a:t>
            </a:r>
          </a:p>
          <a:p>
            <a:pPr algn="ctr"/>
            <a:r>
              <a:rPr lang="en-CA" sz="1400" b="1" dirty="0">
                <a:solidFill>
                  <a:schemeClr val="bg1"/>
                </a:solidFill>
              </a:rPr>
              <a:t>Scams</a:t>
            </a:r>
          </a:p>
        </p:txBody>
      </p:sp>
      <p:pic>
        <p:nvPicPr>
          <p:cNvPr id="56" name="Graphic 55">
            <a:extLst>
              <a:ext uri="{FF2B5EF4-FFF2-40B4-BE49-F238E27FC236}">
                <a16:creationId xmlns:a16="http://schemas.microsoft.com/office/drawing/2014/main" id="{BB5B2031-2578-CA78-092D-EEBD890BE2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50697" y="1992617"/>
            <a:ext cx="377057" cy="377057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037C9485-BB8C-FD11-D2C2-5D1F4B2F78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63992" y="2868509"/>
            <a:ext cx="377057" cy="377057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246D34F8-7D40-6E6D-4533-9DFBEB7E74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4637" y="3167370"/>
            <a:ext cx="377057" cy="377057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38A4BF6C-5707-E499-30E7-2F6DE0BD72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62970" y="1738017"/>
            <a:ext cx="377057" cy="377057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5C9559A-2077-FD25-740C-317FEB7B057F}"/>
              </a:ext>
            </a:extLst>
          </p:cNvPr>
          <p:cNvCxnSpPr>
            <a:cxnSpLocks/>
          </p:cNvCxnSpPr>
          <p:nvPr/>
        </p:nvCxnSpPr>
        <p:spPr>
          <a:xfrm>
            <a:off x="5985987" y="2445953"/>
            <a:ext cx="0" cy="2590902"/>
          </a:xfrm>
          <a:prstGeom prst="line">
            <a:avLst/>
          </a:prstGeom>
          <a:ln w="168275">
            <a:solidFill>
              <a:srgbClr val="F2F2F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6" name="Graphic 75">
            <a:extLst>
              <a:ext uri="{FF2B5EF4-FFF2-40B4-BE49-F238E27FC236}">
                <a16:creationId xmlns:a16="http://schemas.microsoft.com/office/drawing/2014/main" id="{B56DD4E2-8D56-1866-D565-0BE1E07EEF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1087104">
            <a:off x="-1553662" y="5313522"/>
            <a:ext cx="2297825" cy="2329714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39EFF20E-1649-4E35-BCB3-751F7ECC5F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9678240">
            <a:off x="3977995" y="2955138"/>
            <a:ext cx="2797781" cy="2648309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6A583461-08CE-610C-0B83-BC67E7B187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7060081">
            <a:off x="5278574" y="2905150"/>
            <a:ext cx="2731546" cy="2658553"/>
          </a:xfrm>
          <a:prstGeom prst="rect">
            <a:avLst/>
          </a:prstGeom>
        </p:spPr>
      </p:pic>
      <p:pic>
        <p:nvPicPr>
          <p:cNvPr id="24" name="Picture 23" descr="A person holding a bag of money&#10;&#10;AI-generated content may be incorrect.">
            <a:extLst>
              <a:ext uri="{FF2B5EF4-FFF2-40B4-BE49-F238E27FC236}">
                <a16:creationId xmlns:a16="http://schemas.microsoft.com/office/drawing/2014/main" id="{ABFD1EBE-AC52-4AAC-89F2-EACF7123C643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27" y="4833081"/>
            <a:ext cx="1171243" cy="1663503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97C28B7E-E6E2-6B68-1CFA-E11A54DD84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625309">
            <a:off x="6323137" y="2353066"/>
            <a:ext cx="2655369" cy="298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61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2CB89-76AB-5A89-FA2A-E4CB32756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549275"/>
            <a:ext cx="10653713" cy="113188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32143"/>
                </a:solidFill>
              </a:rPr>
              <a:t>Potential Solutions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C388F0DB-3799-1344-B4BB-A5D88DF878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4910533"/>
              </p:ext>
            </p:extLst>
          </p:nvPr>
        </p:nvGraphicFramePr>
        <p:xfrm>
          <a:off x="612647" y="1715532"/>
          <a:ext cx="10653579" cy="4593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82432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10135D4-D3A1-4556-B91B-4A12069D4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Red alarm light with people on the background">
            <a:extLst>
              <a:ext uri="{FF2B5EF4-FFF2-40B4-BE49-F238E27FC236}">
                <a16:creationId xmlns:a16="http://schemas.microsoft.com/office/drawing/2014/main" id="{4CAC7465-2748-FFE7-A1B8-534AF897C9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35" r="9091" b="17556"/>
          <a:stretch>
            <a:fillRect/>
          </a:stretch>
        </p:blipFill>
        <p:spPr>
          <a:xfrm>
            <a:off x="20" y="-1"/>
            <a:ext cx="12191980" cy="685800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9CCD9CD-49AE-3D3E-923B-81ECD3FBF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2015" y="-752015"/>
            <a:ext cx="6858000" cy="836203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5000">
                <a:srgbClr val="000000">
                  <a:alpha val="50000"/>
                </a:srgbClr>
              </a:gs>
              <a:gs pos="10000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E80470-9483-A4E6-39B9-15B30861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17" y="3429000"/>
            <a:ext cx="6939005" cy="188874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Disruption through prevention: </a:t>
            </a:r>
            <a:br>
              <a:rPr lang="en-US" sz="5400" dirty="0">
                <a:solidFill>
                  <a:srgbClr val="FFFFFF"/>
                </a:solidFill>
              </a:rPr>
            </a:br>
            <a:r>
              <a:rPr lang="en-US" sz="5400" dirty="0">
                <a:solidFill>
                  <a:srgbClr val="FFFFFF"/>
                </a:solidFill>
              </a:rPr>
              <a:t>warning the public</a:t>
            </a:r>
          </a:p>
        </p:txBody>
      </p:sp>
    </p:spTree>
    <p:extLst>
      <p:ext uri="{BB962C8B-B14F-4D97-AF65-F5344CB8AC3E}">
        <p14:creationId xmlns:p14="http://schemas.microsoft.com/office/powerpoint/2010/main" val="1454606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A387C-A302-7BF2-D87A-B0E4B394F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687A-7E25-D6E3-1F6F-7D60CF91B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29" y="992094"/>
            <a:ext cx="4655842" cy="419712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b="1" dirty="0">
                <a:solidFill>
                  <a:srgbClr val="032143"/>
                </a:solidFill>
              </a:rPr>
              <a:t>Advertisement example: </a:t>
            </a:r>
            <a:br>
              <a:rPr lang="en-US" sz="4000" b="1" dirty="0">
                <a:solidFill>
                  <a:srgbClr val="032143"/>
                </a:solidFill>
              </a:rPr>
            </a:br>
            <a:r>
              <a:rPr lang="en-US" sz="4000" b="1" dirty="0">
                <a:solidFill>
                  <a:srgbClr val="032143"/>
                </a:solidFill>
              </a:rPr>
              <a:t>BC Securities Commission</a:t>
            </a:r>
            <a:br>
              <a:rPr lang="en-US" sz="4000" b="1" dirty="0">
                <a:solidFill>
                  <a:srgbClr val="032143"/>
                </a:solidFill>
              </a:rPr>
            </a:br>
            <a:r>
              <a:rPr lang="en-US" sz="4000" b="1" dirty="0">
                <a:solidFill>
                  <a:srgbClr val="032143"/>
                </a:solidFill>
              </a:rPr>
              <a:t>We’re Not All F**ked </a:t>
            </a:r>
            <a:endParaRPr lang="en-US" sz="4000" b="1" kern="1200" dirty="0">
              <a:solidFill>
                <a:srgbClr val="032143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Video camera with solid fill">
            <a:extLst>
              <a:ext uri="{FF2B5EF4-FFF2-40B4-BE49-F238E27FC236}">
                <a16:creationId xmlns:a16="http://schemas.microsoft.com/office/drawing/2014/main" id="{ABF48E4A-CD5D-5A4D-2CA2-630A042D16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578739"/>
            <a:ext cx="5401720" cy="540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36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7B4472A-332B-71E5-8009-33841E7C3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DF777E-94EE-C190-9508-A013DEE9C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12" y="1623830"/>
            <a:ext cx="3661876" cy="265099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solidFill>
                  <a:srgbClr val="032143"/>
                </a:solidFill>
              </a:rPr>
              <a:t>Public Investment Caution Lists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EE67C6-39F2-D4AF-4BF1-4FEFD8C3FA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44099" y="829449"/>
            <a:ext cx="7390808" cy="519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04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4BEBB-0CDE-3E44-C1BC-96418BF5F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10135D4-D3A1-4556-B91B-4A12069D4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49F6DB-B00B-85ED-200E-C407CF1319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426" r="9091" b="7965"/>
          <a:stretch>
            <a:fillRect/>
          </a:stretch>
        </p:blipFill>
        <p:spPr>
          <a:xfrm>
            <a:off x="20" y="-1"/>
            <a:ext cx="12191980" cy="685800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9CCD9CD-49AE-3D3E-923B-81ECD3FBF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2015" y="-752015"/>
            <a:ext cx="6858000" cy="836203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5000">
                <a:srgbClr val="000000">
                  <a:alpha val="50000"/>
                </a:srgbClr>
              </a:gs>
              <a:gs pos="10000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73EBE-978D-5AC5-F423-D41404F36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06" y="3429000"/>
            <a:ext cx="4734776" cy="188874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Disruption through takedowns </a:t>
            </a:r>
          </a:p>
        </p:txBody>
      </p:sp>
    </p:spTree>
    <p:extLst>
      <p:ext uri="{BB962C8B-B14F-4D97-AF65-F5344CB8AC3E}">
        <p14:creationId xmlns:p14="http://schemas.microsoft.com/office/powerpoint/2010/main" val="1423852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5CFB3-DD9A-1D75-C8CC-E2BA7B896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DFF0606F-FFE8-1DEF-B4B3-20C44B3D08CA}"/>
              </a:ext>
            </a:extLst>
          </p:cNvPr>
          <p:cNvSpPr/>
          <p:nvPr/>
        </p:nvSpPr>
        <p:spPr>
          <a:xfrm>
            <a:off x="0" y="-89621"/>
            <a:ext cx="12192000" cy="1740105"/>
          </a:xfrm>
          <a:prstGeom prst="rect">
            <a:avLst/>
          </a:prstGeom>
          <a:solidFill>
            <a:srgbClr val="68A9B4"/>
          </a:solidFill>
        </p:spPr>
        <p:txBody>
          <a:bodyPr/>
          <a:lstStyle/>
          <a:p>
            <a:pPr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E361576-793B-5D26-B485-63862B9898BB}"/>
              </a:ext>
            </a:extLst>
          </p:cNvPr>
          <p:cNvSpPr txBox="1"/>
          <p:nvPr/>
        </p:nvSpPr>
        <p:spPr>
          <a:xfrm>
            <a:off x="203200" y="780432"/>
            <a:ext cx="11531600" cy="57708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 defTabSz="914446">
              <a:lnSpc>
                <a:spcPts val="4510"/>
              </a:lnSpc>
            </a:pPr>
            <a:r>
              <a:rPr lang="en-US" sz="4000" b="1" spc="220" dirty="0">
                <a:solidFill>
                  <a:srgbClr val="032143"/>
                </a:solidFill>
                <a:latin typeface="+mj-lt"/>
              </a:rPr>
              <a:t>Malicious Website Removals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02655E-4168-3941-A0C7-53D945025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890" y="2520537"/>
            <a:ext cx="4627265" cy="30848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7EE2C4-4FE1-920C-85AE-0014C1E11F10}"/>
              </a:ext>
            </a:extLst>
          </p:cNvPr>
          <p:cNvSpPr txBox="1"/>
          <p:nvPr/>
        </p:nvSpPr>
        <p:spPr>
          <a:xfrm>
            <a:off x="203200" y="2669459"/>
            <a:ext cx="5658690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started individually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enlisted third party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over 8,735 websites taken down in 9 months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majority taken down within 24 hours</a:t>
            </a:r>
          </a:p>
        </p:txBody>
      </p:sp>
    </p:spTree>
    <p:extLst>
      <p:ext uri="{BB962C8B-B14F-4D97-AF65-F5344CB8AC3E}">
        <p14:creationId xmlns:p14="http://schemas.microsoft.com/office/powerpoint/2010/main" val="291287302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282CEA063DD74A90BCB2563CA126BB" ma:contentTypeVersion="17" ma:contentTypeDescription="Create a new document." ma:contentTypeScope="" ma:versionID="95ee2fed2071af4073fc32aac906b8a2">
  <xsd:schema xmlns:xsd="http://www.w3.org/2001/XMLSchema" xmlns:xs="http://www.w3.org/2001/XMLSchema" xmlns:p="http://schemas.microsoft.com/office/2006/metadata/properties" xmlns:ns3="7e95b13d-d3bf-44b4-9dcd-e284ff600d15" xmlns:ns4="8ee085cc-7aec-4067-81dd-7874d61d689f" targetNamespace="http://schemas.microsoft.com/office/2006/metadata/properties" ma:root="true" ma:fieldsID="42ecf2edd6b99042499f22c256ad003f" ns3:_="" ns4:_="">
    <xsd:import namespace="7e95b13d-d3bf-44b4-9dcd-e284ff600d15"/>
    <xsd:import namespace="8ee085cc-7aec-4067-81dd-7874d61d689f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LengthInSeconds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95b13d-d3bf-44b4-9dcd-e284ff600d15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e085cc-7aec-4067-81dd-7874d61d689f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e95b13d-d3bf-44b4-9dcd-e284ff600d15" xsi:nil="true"/>
  </documentManagement>
</p:properties>
</file>

<file path=customXml/itemProps1.xml><?xml version="1.0" encoding="utf-8"?>
<ds:datastoreItem xmlns:ds="http://schemas.openxmlformats.org/officeDocument/2006/customXml" ds:itemID="{626502DD-5EF9-42C4-8038-F4183DC5379C}">
  <ds:schemaRefs>
    <ds:schemaRef ds:uri="7e95b13d-d3bf-44b4-9dcd-e284ff600d15"/>
    <ds:schemaRef ds:uri="8ee085cc-7aec-4067-81dd-7874d61d689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0339B7E-F131-4C03-86C1-E93E8A9887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B8FFD6-BE3D-41BD-A1C1-34F5706B9BBA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  <ds:schemaRef ds:uri="8ee085cc-7aec-4067-81dd-7874d61d689f"/>
    <ds:schemaRef ds:uri="http://schemas.microsoft.com/office/infopath/2007/PartnerControls"/>
    <ds:schemaRef ds:uri="7e95b13d-d3bf-44b4-9dcd-e284ff600d15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3f4a02f1-67db-4d37-b9e6-0ddfdce08012}" enabled="0" method="" siteId="{3f4a02f1-67db-4d37-b9e6-0ddfdce0801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276</Words>
  <Application>Microsoft Office PowerPoint</Application>
  <PresentationFormat>Widescreen</PresentationFormat>
  <Paragraphs>88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</vt:lpstr>
      <vt:lpstr>Arial</vt:lpstr>
      <vt:lpstr>Calibri</vt:lpstr>
      <vt:lpstr>Neue Haas Grotesk Text Pro</vt:lpstr>
      <vt:lpstr>VanillaVTI</vt:lpstr>
      <vt:lpstr>Disrupting  Online Investment Fraud: the securities regulators’ perspective</vt:lpstr>
      <vt:lpstr>Canadian Securities Administrators (CSA) Enforcement Committee</vt:lpstr>
      <vt:lpstr>PowerPoint Presentation</vt:lpstr>
      <vt:lpstr>Potential Solutions</vt:lpstr>
      <vt:lpstr>Disruption through prevention:  warning the public</vt:lpstr>
      <vt:lpstr>Advertisement example:  BC Securities Commission We’re Not All F**ked </vt:lpstr>
      <vt:lpstr>Public Investment Caution Lists</vt:lpstr>
      <vt:lpstr>Disruption through takedowns </vt:lpstr>
      <vt:lpstr>PowerPoint Presentation</vt:lpstr>
      <vt:lpstr>PowerPoint Presentation</vt:lpstr>
      <vt:lpstr> Disruption through operations</vt:lpstr>
      <vt:lpstr>Operation Avalanche</vt:lpstr>
      <vt:lpstr>RCMP Federal Policing investigators and BCSC tackle overseas investment fraud by targeting “money mules”</vt:lpstr>
      <vt:lpstr>Disruption through collaboration</vt:lpstr>
      <vt:lpstr>PowerPoint Presentation</vt:lpstr>
      <vt:lpstr>International Collaboration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Lori E Chambers</dc:creator>
  <cp:lastModifiedBy>Lori E Chambers</cp:lastModifiedBy>
  <cp:revision>6</cp:revision>
  <cp:lastPrinted>2026-05-21T22:01:06Z</cp:lastPrinted>
  <dcterms:created xsi:type="dcterms:W3CDTF">2026-04-24T16:52:51Z</dcterms:created>
  <dcterms:modified xsi:type="dcterms:W3CDTF">2026-05-29T18:47:20Z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0x010100B7282CEA063DD74A90BCB2563CA126BB</vt:lpwstr>
  </property>
</Properties>
</file>